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3"/>
  </p:notesMasterIdLst>
  <p:handoutMasterIdLst>
    <p:handoutMasterId r:id="rId34"/>
  </p:handoutMasterIdLst>
  <p:sldIdLst>
    <p:sldId id="256" r:id="rId5"/>
    <p:sldId id="277" r:id="rId6"/>
    <p:sldId id="262" r:id="rId7"/>
    <p:sldId id="303" r:id="rId8"/>
    <p:sldId id="323" r:id="rId9"/>
    <p:sldId id="264" r:id="rId10"/>
    <p:sldId id="296" r:id="rId11"/>
    <p:sldId id="298" r:id="rId12"/>
    <p:sldId id="310" r:id="rId13"/>
    <p:sldId id="315" r:id="rId14"/>
    <p:sldId id="324" r:id="rId15"/>
    <p:sldId id="325" r:id="rId16"/>
    <p:sldId id="299" r:id="rId17"/>
    <p:sldId id="308" r:id="rId18"/>
    <p:sldId id="309" r:id="rId19"/>
    <p:sldId id="300" r:id="rId20"/>
    <p:sldId id="319" r:id="rId21"/>
    <p:sldId id="320" r:id="rId22"/>
    <p:sldId id="314" r:id="rId23"/>
    <p:sldId id="313" r:id="rId24"/>
    <p:sldId id="304" r:id="rId25"/>
    <p:sldId id="305" r:id="rId26"/>
    <p:sldId id="326" r:id="rId27"/>
    <p:sldId id="327" r:id="rId28"/>
    <p:sldId id="307" r:id="rId29"/>
    <p:sldId id="258" r:id="rId30"/>
    <p:sldId id="318"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242989-DB10-430C-B81D-ABC4BB6FAC01}" v="13" dt="2023-03-01T00:16:34.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3/12/2023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0:45:50.54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3/12/2023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953436" y="448236"/>
            <a:ext cx="7404376" cy="3648636"/>
          </a:xfrm>
        </p:spPr>
        <p:txBody>
          <a:bodyPr/>
          <a:lstStyle/>
          <a:p>
            <a:r>
              <a:rPr lang="en-US" sz="1800" dirty="0">
                <a:effectLst/>
                <a:latin typeface="Calibri" panose="020F0502020204030204" pitchFamily="34" charset="0"/>
                <a:ea typeface="Calibri" panose="020F0502020204030204" pitchFamily="34" charset="0"/>
                <a:cs typeface="Latha" panose="020B0604020202020204" pitchFamily="34" charset="0"/>
              </a:rPr>
              <a:t>Predict and map wheat production across the SK, based on a 1938–2021 database using an unsupervised machine learning clustering approach.</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339591" y="5301140"/>
            <a:ext cx="4941770" cy="396660"/>
          </a:xfrm>
        </p:spPr>
        <p:txBody>
          <a:bodyPr>
            <a:normAutofit/>
          </a:bodyPr>
          <a:lstStyle/>
          <a:p>
            <a:r>
              <a:rPr lang="en-US" sz="1800" dirty="0"/>
              <a:t>Viraj Hewage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DFFD-E5E2-AE5F-C181-EE8EA7D67612}"/>
              </a:ext>
            </a:extLst>
          </p:cNvPr>
          <p:cNvSpPr>
            <a:spLocks noGrp="1"/>
          </p:cNvSpPr>
          <p:nvPr>
            <p:ph type="title"/>
          </p:nvPr>
        </p:nvSpPr>
        <p:spPr>
          <a:xfrm>
            <a:off x="657225" y="762796"/>
            <a:ext cx="11049000" cy="757236"/>
          </a:xfrm>
        </p:spPr>
        <p:txBody>
          <a:bodyPr>
            <a:normAutofit/>
          </a:bodyPr>
          <a:lstStyle/>
          <a:p>
            <a:r>
              <a:rPr lang="en-US" dirty="0"/>
              <a:t>Create A Model for Spring-</a:t>
            </a:r>
            <a:r>
              <a:rPr lang="en-US" dirty="0" err="1"/>
              <a:t>Weat</a:t>
            </a:r>
            <a:r>
              <a:rPr lang="en-US" dirty="0"/>
              <a:t> in  RM 111 maple CREEK</a:t>
            </a:r>
          </a:p>
        </p:txBody>
      </p:sp>
      <p:sp>
        <p:nvSpPr>
          <p:cNvPr id="6" name="Slide Number Placeholder 5">
            <a:extLst>
              <a:ext uri="{FF2B5EF4-FFF2-40B4-BE49-F238E27FC236}">
                <a16:creationId xmlns:a16="http://schemas.microsoft.com/office/drawing/2014/main" id="{C087BB69-145C-B257-C6B8-81B00DBD8F5F}"/>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8" name="Picture 7">
            <a:extLst>
              <a:ext uri="{FF2B5EF4-FFF2-40B4-BE49-F238E27FC236}">
                <a16:creationId xmlns:a16="http://schemas.microsoft.com/office/drawing/2014/main" id="{DAE43342-E7CD-429D-012A-2CFFF022BD70}"/>
              </a:ext>
            </a:extLst>
          </p:cNvPr>
          <p:cNvPicPr>
            <a:picLocks noChangeAspect="1"/>
          </p:cNvPicPr>
          <p:nvPr/>
        </p:nvPicPr>
        <p:blipFill>
          <a:blip r:embed="rId2"/>
          <a:stretch>
            <a:fillRect/>
          </a:stretch>
        </p:blipFill>
        <p:spPr>
          <a:xfrm>
            <a:off x="3559608" y="1924324"/>
            <a:ext cx="4288344" cy="4009751"/>
          </a:xfrm>
          <a:prstGeom prst="rect">
            <a:avLst/>
          </a:prstGeom>
        </p:spPr>
      </p:pic>
    </p:spTree>
    <p:extLst>
      <p:ext uri="{BB962C8B-B14F-4D97-AF65-F5344CB8AC3E}">
        <p14:creationId xmlns:p14="http://schemas.microsoft.com/office/powerpoint/2010/main" val="1659145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6152-66DA-E7F7-B213-3E15BB565069}"/>
              </a:ext>
            </a:extLst>
          </p:cNvPr>
          <p:cNvSpPr>
            <a:spLocks noGrp="1"/>
          </p:cNvSpPr>
          <p:nvPr>
            <p:ph type="title"/>
          </p:nvPr>
        </p:nvSpPr>
        <p:spPr>
          <a:xfrm>
            <a:off x="373247" y="255366"/>
            <a:ext cx="11256778" cy="773334"/>
          </a:xfrm>
        </p:spPr>
        <p:txBody>
          <a:bodyPr/>
          <a:lstStyle/>
          <a:p>
            <a:pPr algn="ctr"/>
            <a:r>
              <a:rPr lang="en-US" dirty="0"/>
              <a:t>DATA MODELING for SK 622 RMs -Histogram</a:t>
            </a:r>
          </a:p>
        </p:txBody>
      </p:sp>
      <p:sp>
        <p:nvSpPr>
          <p:cNvPr id="6" name="Slide Number Placeholder 5">
            <a:extLst>
              <a:ext uri="{FF2B5EF4-FFF2-40B4-BE49-F238E27FC236}">
                <a16:creationId xmlns:a16="http://schemas.microsoft.com/office/drawing/2014/main" id="{0ADC50D3-CBAF-1642-8DE1-B4CEBA82CCAF}"/>
              </a:ext>
            </a:extLst>
          </p:cNvPr>
          <p:cNvSpPr>
            <a:spLocks noGrp="1"/>
          </p:cNvSpPr>
          <p:nvPr>
            <p:ph type="sldNum" sz="quarter" idx="12"/>
          </p:nvPr>
        </p:nvSpPr>
        <p:spPr/>
        <p:txBody>
          <a:bodyPr/>
          <a:lstStyle/>
          <a:p>
            <a:fld id="{B5CEABB6-07DC-46E8-9B57-56EC44A396E5}" type="slidenum">
              <a:rPr lang="en-US" smtClean="0"/>
              <a:t>11</a:t>
            </a:fld>
            <a:endParaRPr lang="en-US" dirty="0"/>
          </a:p>
        </p:txBody>
      </p:sp>
      <p:pic>
        <p:nvPicPr>
          <p:cNvPr id="4" name="Picture 3" descr="Chart, histogram&#10;&#10;Description automatically generated">
            <a:extLst>
              <a:ext uri="{FF2B5EF4-FFF2-40B4-BE49-F238E27FC236}">
                <a16:creationId xmlns:a16="http://schemas.microsoft.com/office/drawing/2014/main" id="{57B39A93-3552-E5B1-6A77-35AD1569C74D}"/>
              </a:ext>
            </a:extLst>
          </p:cNvPr>
          <p:cNvPicPr>
            <a:picLocks noChangeAspect="1"/>
          </p:cNvPicPr>
          <p:nvPr/>
        </p:nvPicPr>
        <p:blipFill>
          <a:blip r:embed="rId2"/>
          <a:stretch>
            <a:fillRect/>
          </a:stretch>
        </p:blipFill>
        <p:spPr>
          <a:xfrm>
            <a:off x="3131317" y="1225430"/>
            <a:ext cx="9060683" cy="5486438"/>
          </a:xfrm>
          <a:prstGeom prst="rect">
            <a:avLst/>
          </a:prstGeom>
        </p:spPr>
      </p:pic>
      <p:sp>
        <p:nvSpPr>
          <p:cNvPr id="5" name="TextBox 4">
            <a:extLst>
              <a:ext uri="{FF2B5EF4-FFF2-40B4-BE49-F238E27FC236}">
                <a16:creationId xmlns:a16="http://schemas.microsoft.com/office/drawing/2014/main" id="{F5CB169C-F783-DE2F-E076-6902B1F3AD88}"/>
              </a:ext>
            </a:extLst>
          </p:cNvPr>
          <p:cNvSpPr txBox="1"/>
          <p:nvPr/>
        </p:nvSpPr>
        <p:spPr>
          <a:xfrm>
            <a:off x="628650" y="2288143"/>
            <a:ext cx="1981199" cy="369332"/>
          </a:xfrm>
          <a:prstGeom prst="rect">
            <a:avLst/>
          </a:prstGeom>
          <a:noFill/>
        </p:spPr>
        <p:txBody>
          <a:bodyPr wrap="square" rtlCol="0">
            <a:spAutoFit/>
          </a:bodyPr>
          <a:lstStyle/>
          <a:p>
            <a:r>
              <a:rPr lang="en-US" dirty="0"/>
              <a:t>Shape (84, 6)</a:t>
            </a:r>
          </a:p>
        </p:txBody>
      </p:sp>
      <p:sp>
        <p:nvSpPr>
          <p:cNvPr id="7" name="TextBox 6">
            <a:extLst>
              <a:ext uri="{FF2B5EF4-FFF2-40B4-BE49-F238E27FC236}">
                <a16:creationId xmlns:a16="http://schemas.microsoft.com/office/drawing/2014/main" id="{2384CD84-E291-4F60-4593-28E36AB84790}"/>
              </a:ext>
            </a:extLst>
          </p:cNvPr>
          <p:cNvSpPr txBox="1"/>
          <p:nvPr/>
        </p:nvSpPr>
        <p:spPr>
          <a:xfrm>
            <a:off x="0" y="2714626"/>
            <a:ext cx="3131317" cy="1477328"/>
          </a:xfrm>
          <a:prstGeom prst="rect">
            <a:avLst/>
          </a:prstGeom>
          <a:noFill/>
        </p:spPr>
        <p:txBody>
          <a:bodyPr wrap="square" rtlCol="0">
            <a:spAutoFit/>
          </a:bodyPr>
          <a:lstStyle/>
          <a:p>
            <a:r>
              <a:rPr lang="en-CA" sz="1800" dirty="0">
                <a:effectLst/>
                <a:latin typeface="Liberation Serif"/>
                <a:ea typeface="Noto Serif CJK SC"/>
                <a:cs typeface="Lohit Devanagari"/>
              </a:rPr>
              <a:t>slope: 0.3097599939120827  intercept: -587.316443382177  r: 0.8226524204739321 </a:t>
            </a:r>
          </a:p>
          <a:p>
            <a:r>
              <a:rPr lang="en-CA" sz="1800" dirty="0">
                <a:effectLst/>
                <a:latin typeface="Liberation Serif"/>
                <a:ea typeface="Noto Serif CJK SC"/>
                <a:cs typeface="Lohit Devanagari"/>
              </a:rPr>
              <a:t>p: 8.255635700786158e-22  stderr: 0.023641040235293034</a:t>
            </a:r>
            <a:endParaRPr lang="en-US" dirty="0"/>
          </a:p>
        </p:txBody>
      </p:sp>
    </p:spTree>
    <p:extLst>
      <p:ext uri="{BB962C8B-B14F-4D97-AF65-F5344CB8AC3E}">
        <p14:creationId xmlns:p14="http://schemas.microsoft.com/office/powerpoint/2010/main" val="1188177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6152-66DA-E7F7-B213-3E15BB565069}"/>
              </a:ext>
            </a:extLst>
          </p:cNvPr>
          <p:cNvSpPr>
            <a:spLocks noGrp="1"/>
          </p:cNvSpPr>
          <p:nvPr>
            <p:ph type="title"/>
          </p:nvPr>
        </p:nvSpPr>
        <p:spPr>
          <a:xfrm>
            <a:off x="373247" y="255366"/>
            <a:ext cx="11256778" cy="773334"/>
          </a:xfrm>
        </p:spPr>
        <p:txBody>
          <a:bodyPr/>
          <a:lstStyle/>
          <a:p>
            <a:pPr algn="ctr"/>
            <a:r>
              <a:rPr lang="en-US" dirty="0"/>
              <a:t>DATA MODELING for SK 622 RMs – BY Year</a:t>
            </a:r>
          </a:p>
        </p:txBody>
      </p:sp>
      <p:sp>
        <p:nvSpPr>
          <p:cNvPr id="6" name="Slide Number Placeholder 5">
            <a:extLst>
              <a:ext uri="{FF2B5EF4-FFF2-40B4-BE49-F238E27FC236}">
                <a16:creationId xmlns:a16="http://schemas.microsoft.com/office/drawing/2014/main" id="{0ADC50D3-CBAF-1642-8DE1-B4CEBA82CCAF}"/>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4" name="Picture 3" descr="Chart, histogram&#10;&#10;Description automatically generated">
            <a:extLst>
              <a:ext uri="{FF2B5EF4-FFF2-40B4-BE49-F238E27FC236}">
                <a16:creationId xmlns:a16="http://schemas.microsoft.com/office/drawing/2014/main" id="{8986FFB8-7221-5F06-C355-62C185F1EF64}"/>
              </a:ext>
            </a:extLst>
          </p:cNvPr>
          <p:cNvPicPr>
            <a:picLocks noChangeAspect="1"/>
          </p:cNvPicPr>
          <p:nvPr/>
        </p:nvPicPr>
        <p:blipFill>
          <a:blip r:embed="rId2"/>
          <a:stretch>
            <a:fillRect/>
          </a:stretch>
        </p:blipFill>
        <p:spPr>
          <a:xfrm>
            <a:off x="2333625" y="1104638"/>
            <a:ext cx="9312792" cy="5753362"/>
          </a:xfrm>
          <a:prstGeom prst="rect">
            <a:avLst/>
          </a:prstGeom>
        </p:spPr>
      </p:pic>
    </p:spTree>
    <p:extLst>
      <p:ext uri="{BB962C8B-B14F-4D97-AF65-F5344CB8AC3E}">
        <p14:creationId xmlns:p14="http://schemas.microsoft.com/office/powerpoint/2010/main" val="1550949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15617" y="840564"/>
            <a:ext cx="5931565" cy="1204912"/>
          </a:xfrm>
        </p:spPr>
        <p:txBody>
          <a:bodyPr>
            <a:normAutofit/>
          </a:bodyPr>
          <a:lstStyle/>
          <a:p>
            <a:r>
              <a:rPr lang="en-US" dirty="0"/>
              <a:t>Time Series Forecasting RM 111 maple CREEK</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466165" y="2562447"/>
            <a:ext cx="4584300" cy="3019646"/>
          </a:xfrm>
        </p:spPr>
        <p:txBody>
          <a:bodyPr vert="horz" lIns="91440" tIns="45720" rIns="91440" bIns="45720" rtlCol="0" anchor="t">
            <a:normAutofit/>
          </a:bodyPr>
          <a:lstStyle/>
          <a:p>
            <a:pPr algn="just"/>
            <a:r>
              <a:rPr lang="en-US" sz="1600" dirty="0"/>
              <a:t>Autoregressive Integrated Moving Average (ARIMA) models facilitate demand forecasting, such as in determining future demand for </a:t>
            </a:r>
            <a:r>
              <a:rPr lang="en-US" sz="1600" dirty="0" err="1"/>
              <a:t>spring_weats</a:t>
            </a:r>
            <a:r>
              <a:rPr lang="en-US" sz="1600" dirty="0"/>
              <a:t>. That is because the model provides products related to time. This forecasting can also be used to predict future yield production.</a:t>
            </a:r>
            <a:endParaRPr lang="en-ZA" sz="1600"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pic>
        <p:nvPicPr>
          <p:cNvPr id="5" name="Picture 4" descr="Chart, line chart&#10;&#10;Description automatically generated">
            <a:extLst>
              <a:ext uri="{FF2B5EF4-FFF2-40B4-BE49-F238E27FC236}">
                <a16:creationId xmlns:a16="http://schemas.microsoft.com/office/drawing/2014/main" id="{0B949B15-1A85-C046-BB1E-3574E1ED7670}"/>
              </a:ext>
            </a:extLst>
          </p:cNvPr>
          <p:cNvPicPr>
            <a:picLocks noChangeAspect="1"/>
          </p:cNvPicPr>
          <p:nvPr/>
        </p:nvPicPr>
        <p:blipFill>
          <a:blip r:embed="rId2"/>
          <a:stretch>
            <a:fillRect/>
          </a:stretch>
        </p:blipFill>
        <p:spPr>
          <a:xfrm>
            <a:off x="5036076" y="2272044"/>
            <a:ext cx="7149048" cy="4363705"/>
          </a:xfrm>
          <a:prstGeom prst="rect">
            <a:avLst/>
          </a:prstGeom>
        </p:spPr>
      </p:pic>
    </p:spTree>
    <p:extLst>
      <p:ext uri="{BB962C8B-B14F-4D97-AF65-F5344CB8AC3E}">
        <p14:creationId xmlns:p14="http://schemas.microsoft.com/office/powerpoint/2010/main" val="869624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74973" y="466726"/>
            <a:ext cx="11636052" cy="1204912"/>
          </a:xfrm>
        </p:spPr>
        <p:txBody>
          <a:bodyPr>
            <a:normAutofit/>
          </a:bodyPr>
          <a:lstStyle/>
          <a:p>
            <a:r>
              <a:rPr lang="en-US" dirty="0"/>
              <a:t>Linear regression forecasting for </a:t>
            </a:r>
            <a:r>
              <a:rPr lang="en-US" dirty="0" err="1"/>
              <a:t>Spring_weat</a:t>
            </a:r>
            <a:r>
              <a:rPr lang="en-US" dirty="0"/>
              <a:t> in RM 111, maple CREEK</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203785" y="2551814"/>
            <a:ext cx="4272522" cy="2634548"/>
          </a:xfrm>
        </p:spPr>
        <p:txBody>
          <a:bodyPr vert="horz" lIns="91440" tIns="45720" rIns="91440" bIns="45720" rtlCol="0" anchor="t">
            <a:normAutofit/>
          </a:bodyPr>
          <a:lstStyle/>
          <a:p>
            <a:pPr algn="just"/>
            <a:r>
              <a:rPr lang="en-US" sz="1600" dirty="0"/>
              <a:t>We can see that there is a positive linear relationship between amount of mean </a:t>
            </a:r>
            <a:r>
              <a:rPr lang="en-US" sz="1600" dirty="0" err="1"/>
              <a:t>spring_weat</a:t>
            </a:r>
            <a:r>
              <a:rPr lang="en-US" sz="1600" dirty="0"/>
              <a:t> production and time. </a:t>
            </a:r>
          </a:p>
          <a:p>
            <a:pPr algn="just"/>
            <a:r>
              <a:rPr lang="en-US" sz="1600" dirty="0"/>
              <a:t>With this model, we can predict production  increases with the time.</a:t>
            </a:r>
            <a:endParaRPr lang="en-ZA" sz="1600"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5" name="Picture 4" descr="Chart, scatter chart&#10;&#10;Description automatically generated">
            <a:extLst>
              <a:ext uri="{FF2B5EF4-FFF2-40B4-BE49-F238E27FC236}">
                <a16:creationId xmlns:a16="http://schemas.microsoft.com/office/drawing/2014/main" id="{D6EAAE6A-EA26-8CDE-B273-979C7C9BEE8A}"/>
              </a:ext>
            </a:extLst>
          </p:cNvPr>
          <p:cNvPicPr>
            <a:picLocks noChangeAspect="1"/>
          </p:cNvPicPr>
          <p:nvPr/>
        </p:nvPicPr>
        <p:blipFill>
          <a:blip r:embed="rId2"/>
          <a:stretch>
            <a:fillRect/>
          </a:stretch>
        </p:blipFill>
        <p:spPr>
          <a:xfrm>
            <a:off x="4652456" y="2286000"/>
            <a:ext cx="7146992" cy="4362450"/>
          </a:xfrm>
          <a:prstGeom prst="rect">
            <a:avLst/>
          </a:prstGeom>
        </p:spPr>
      </p:pic>
    </p:spTree>
    <p:extLst>
      <p:ext uri="{BB962C8B-B14F-4D97-AF65-F5344CB8AC3E}">
        <p14:creationId xmlns:p14="http://schemas.microsoft.com/office/powerpoint/2010/main" val="1917460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75649" y="264472"/>
            <a:ext cx="7739625" cy="773753"/>
          </a:xfrm>
        </p:spPr>
        <p:txBody>
          <a:bodyPr>
            <a:normAutofit/>
          </a:bodyPr>
          <a:lstStyle/>
          <a:p>
            <a:r>
              <a:rPr lang="en-US" dirty="0"/>
              <a:t>k-means clustering with scikit-learn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287079" y="1848134"/>
            <a:ext cx="3806456" cy="1525588"/>
          </a:xfrm>
        </p:spPr>
        <p:txBody>
          <a:bodyPr vert="horz" lIns="91440" tIns="45720" rIns="91440" bIns="45720" rtlCol="0" anchor="t">
            <a:normAutofit/>
          </a:bodyPr>
          <a:lstStyle/>
          <a:p>
            <a:pPr algn="just"/>
            <a:r>
              <a:rPr lang="en-US" sz="1600" dirty="0"/>
              <a:t>From the chart, it’s clear that the “elbow” is somewhere around the k value of 4. So, let’s run k-means with 4 clusters.</a:t>
            </a:r>
            <a:endParaRPr lang="en-ZA" sz="1600"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8" name="Picture 7">
            <a:extLst>
              <a:ext uri="{FF2B5EF4-FFF2-40B4-BE49-F238E27FC236}">
                <a16:creationId xmlns:a16="http://schemas.microsoft.com/office/drawing/2014/main" id="{D6C0D4C7-96D9-2BF0-465F-8434EF26E425}"/>
              </a:ext>
            </a:extLst>
          </p:cNvPr>
          <p:cNvPicPr>
            <a:picLocks noChangeAspect="1"/>
          </p:cNvPicPr>
          <p:nvPr/>
        </p:nvPicPr>
        <p:blipFill>
          <a:blip r:embed="rId2"/>
          <a:stretch>
            <a:fillRect/>
          </a:stretch>
        </p:blipFill>
        <p:spPr>
          <a:xfrm>
            <a:off x="4368858" y="1469384"/>
            <a:ext cx="7536063" cy="4552077"/>
          </a:xfrm>
          <a:prstGeom prst="rect">
            <a:avLst/>
          </a:prstGeom>
        </p:spPr>
      </p:pic>
    </p:spTree>
    <p:extLst>
      <p:ext uri="{BB962C8B-B14F-4D97-AF65-F5344CB8AC3E}">
        <p14:creationId xmlns:p14="http://schemas.microsoft.com/office/powerpoint/2010/main" val="350951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11469" y="218153"/>
            <a:ext cx="11494217" cy="886748"/>
          </a:xfrm>
        </p:spPr>
        <p:txBody>
          <a:bodyPr>
            <a:normAutofit/>
          </a:bodyPr>
          <a:lstStyle/>
          <a:p>
            <a:r>
              <a:rPr lang="en-US" dirty="0"/>
              <a:t>K-Means Clusters for </a:t>
            </a:r>
            <a:r>
              <a:rPr lang="en-US" dirty="0" err="1"/>
              <a:t>Spring_weat</a:t>
            </a:r>
            <a:r>
              <a:rPr lang="en-US" dirty="0"/>
              <a:t> in RM 111, maple CREEK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pic>
        <p:nvPicPr>
          <p:cNvPr id="11" name="Picture 10">
            <a:extLst>
              <a:ext uri="{FF2B5EF4-FFF2-40B4-BE49-F238E27FC236}">
                <a16:creationId xmlns:a16="http://schemas.microsoft.com/office/drawing/2014/main" id="{A26E6AD8-AE63-278A-9AB9-24D1C0949AB7}"/>
              </a:ext>
            </a:extLst>
          </p:cNvPr>
          <p:cNvPicPr>
            <a:picLocks noChangeAspect="1"/>
          </p:cNvPicPr>
          <p:nvPr/>
        </p:nvPicPr>
        <p:blipFill>
          <a:blip r:embed="rId2"/>
          <a:stretch>
            <a:fillRect/>
          </a:stretch>
        </p:blipFill>
        <p:spPr>
          <a:xfrm>
            <a:off x="3161470" y="1458915"/>
            <a:ext cx="8844217" cy="5399085"/>
          </a:xfrm>
          <a:prstGeom prst="rect">
            <a:avLst/>
          </a:prstGeom>
        </p:spPr>
      </p:pic>
    </p:spTree>
    <p:extLst>
      <p:ext uri="{BB962C8B-B14F-4D97-AF65-F5344CB8AC3E}">
        <p14:creationId xmlns:p14="http://schemas.microsoft.com/office/powerpoint/2010/main" val="3910350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6052-6F6B-6BC5-F3D3-7501B87973C1}"/>
              </a:ext>
            </a:extLst>
          </p:cNvPr>
          <p:cNvSpPr>
            <a:spLocks noGrp="1"/>
          </p:cNvSpPr>
          <p:nvPr>
            <p:ph type="title"/>
          </p:nvPr>
        </p:nvSpPr>
        <p:spPr>
          <a:xfrm>
            <a:off x="733425" y="600074"/>
            <a:ext cx="10077450" cy="717453"/>
          </a:xfrm>
        </p:spPr>
        <p:txBody>
          <a:bodyPr/>
          <a:lstStyle/>
          <a:p>
            <a:r>
              <a:rPr lang="en-US" dirty="0"/>
              <a:t>TO FIND MEA generate data added with noise</a:t>
            </a:r>
          </a:p>
        </p:txBody>
      </p:sp>
      <p:sp>
        <p:nvSpPr>
          <p:cNvPr id="6" name="Slide Number Placeholder 5">
            <a:extLst>
              <a:ext uri="{FF2B5EF4-FFF2-40B4-BE49-F238E27FC236}">
                <a16:creationId xmlns:a16="http://schemas.microsoft.com/office/drawing/2014/main" id="{C6D21FAE-E80E-6F0E-7FA3-F7CDA0023D50}"/>
              </a:ext>
            </a:extLst>
          </p:cNvPr>
          <p:cNvSpPr>
            <a:spLocks noGrp="1"/>
          </p:cNvSpPr>
          <p:nvPr>
            <p:ph type="sldNum" sz="quarter" idx="12"/>
          </p:nvPr>
        </p:nvSpPr>
        <p:spPr/>
        <p:txBody>
          <a:bodyPr/>
          <a:lstStyle/>
          <a:p>
            <a:fld id="{B5CEABB6-07DC-46E8-9B57-56EC44A396E5}" type="slidenum">
              <a:rPr lang="en-US" smtClean="0"/>
              <a:t>17</a:t>
            </a:fld>
            <a:endParaRPr lang="en-US" dirty="0"/>
          </a:p>
        </p:txBody>
      </p:sp>
      <p:pic>
        <p:nvPicPr>
          <p:cNvPr id="8" name="Picture 7" descr="Chart, line chart&#10;&#10;Description automatically generated">
            <a:extLst>
              <a:ext uri="{FF2B5EF4-FFF2-40B4-BE49-F238E27FC236}">
                <a16:creationId xmlns:a16="http://schemas.microsoft.com/office/drawing/2014/main" id="{F3444C4B-61C3-6F94-319E-1E278BCF05D5}"/>
              </a:ext>
            </a:extLst>
          </p:cNvPr>
          <p:cNvPicPr>
            <a:picLocks noChangeAspect="1"/>
          </p:cNvPicPr>
          <p:nvPr/>
        </p:nvPicPr>
        <p:blipFill>
          <a:blip r:embed="rId2"/>
          <a:stretch>
            <a:fillRect/>
          </a:stretch>
        </p:blipFill>
        <p:spPr>
          <a:xfrm>
            <a:off x="4749000" y="1636738"/>
            <a:ext cx="7340069" cy="4400401"/>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1E01CC38-DED9-CAE6-03C5-5E7FB821E5E5}"/>
                  </a:ext>
                </a:extLst>
              </p14:cNvPr>
              <p14:cNvContentPartPr/>
              <p14:nvPr/>
            </p14:nvContentPartPr>
            <p14:xfrm>
              <a:off x="4561680" y="5272720"/>
              <a:ext cx="360" cy="360"/>
            </p14:xfrm>
          </p:contentPart>
        </mc:Choice>
        <mc:Fallback xmlns="">
          <p:pic>
            <p:nvPicPr>
              <p:cNvPr id="10" name="Ink 9">
                <a:extLst>
                  <a:ext uri="{FF2B5EF4-FFF2-40B4-BE49-F238E27FC236}">
                    <a16:creationId xmlns:a16="http://schemas.microsoft.com/office/drawing/2014/main" id="{1E01CC38-DED9-CAE6-03C5-5E7FB821E5E5}"/>
                  </a:ext>
                </a:extLst>
              </p:cNvPr>
              <p:cNvPicPr/>
              <p:nvPr/>
            </p:nvPicPr>
            <p:blipFill>
              <a:blip r:embed="rId4"/>
              <a:stretch>
                <a:fillRect/>
              </a:stretch>
            </p:blipFill>
            <p:spPr>
              <a:xfrm>
                <a:off x="4552680" y="5263720"/>
                <a:ext cx="18000" cy="18000"/>
              </a:xfrm>
              <a:prstGeom prst="rect">
                <a:avLst/>
              </a:prstGeom>
            </p:spPr>
          </p:pic>
        </mc:Fallback>
      </mc:AlternateContent>
    </p:spTree>
    <p:extLst>
      <p:ext uri="{BB962C8B-B14F-4D97-AF65-F5344CB8AC3E}">
        <p14:creationId xmlns:p14="http://schemas.microsoft.com/office/powerpoint/2010/main" val="2163368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6A2D-929D-29A9-1EBA-EAB7211A9D23}"/>
              </a:ext>
            </a:extLst>
          </p:cNvPr>
          <p:cNvSpPr>
            <a:spLocks noGrp="1"/>
          </p:cNvSpPr>
          <p:nvPr>
            <p:ph type="title"/>
          </p:nvPr>
        </p:nvSpPr>
        <p:spPr>
          <a:xfrm>
            <a:off x="747395" y="348615"/>
            <a:ext cx="10682605" cy="1003935"/>
          </a:xfrm>
        </p:spPr>
        <p:txBody>
          <a:bodyPr>
            <a:normAutofit fontScale="90000"/>
          </a:bodyPr>
          <a:lstStyle/>
          <a:p>
            <a:r>
              <a:rPr lang="en-US" dirty="0"/>
              <a:t>assume that we have made a model to predict the y values for each x in our dataset. </a:t>
            </a:r>
            <a:br>
              <a:rPr lang="en-US" dirty="0"/>
            </a:br>
            <a:r>
              <a:rPr lang="en-US" dirty="0"/>
              <a:t>Sinusoidal data with noise + prediction</a:t>
            </a:r>
            <a:br>
              <a:rPr lang="en-US" dirty="0"/>
            </a:br>
            <a:endParaRPr lang="en-US" dirty="0"/>
          </a:p>
        </p:txBody>
      </p:sp>
      <p:pic>
        <p:nvPicPr>
          <p:cNvPr id="10" name="Picture 9" descr="Diagram&#10;&#10;Description automatically generated">
            <a:extLst>
              <a:ext uri="{FF2B5EF4-FFF2-40B4-BE49-F238E27FC236}">
                <a16:creationId xmlns:a16="http://schemas.microsoft.com/office/drawing/2014/main" id="{27544425-C2DC-2709-E8C3-82131916D327}"/>
              </a:ext>
            </a:extLst>
          </p:cNvPr>
          <p:cNvPicPr>
            <a:picLocks noChangeAspect="1"/>
          </p:cNvPicPr>
          <p:nvPr/>
        </p:nvPicPr>
        <p:blipFill>
          <a:blip r:embed="rId2"/>
          <a:stretch>
            <a:fillRect/>
          </a:stretch>
        </p:blipFill>
        <p:spPr>
          <a:xfrm>
            <a:off x="4103947" y="1976284"/>
            <a:ext cx="7507949" cy="4533101"/>
          </a:xfrm>
          <a:prstGeom prst="rect">
            <a:avLst/>
          </a:prstGeom>
        </p:spPr>
      </p:pic>
      <p:sp>
        <p:nvSpPr>
          <p:cNvPr id="3" name="TextBox 2">
            <a:extLst>
              <a:ext uri="{FF2B5EF4-FFF2-40B4-BE49-F238E27FC236}">
                <a16:creationId xmlns:a16="http://schemas.microsoft.com/office/drawing/2014/main" id="{014C13B2-37B2-EB04-5028-4DA37D0C8CFD}"/>
              </a:ext>
            </a:extLst>
          </p:cNvPr>
          <p:cNvSpPr txBox="1"/>
          <p:nvPr/>
        </p:nvSpPr>
        <p:spPr>
          <a:xfrm>
            <a:off x="866775" y="2733675"/>
            <a:ext cx="2771775" cy="830997"/>
          </a:xfrm>
          <a:prstGeom prst="rect">
            <a:avLst/>
          </a:prstGeom>
          <a:noFill/>
        </p:spPr>
        <p:txBody>
          <a:bodyPr wrap="square" rtlCol="0">
            <a:spAutoFit/>
          </a:bodyPr>
          <a:lstStyle/>
          <a:p>
            <a:r>
              <a:rPr lang="en-US" sz="2400" dirty="0"/>
              <a:t>The model output with data</a:t>
            </a:r>
          </a:p>
        </p:txBody>
      </p:sp>
      <p:sp>
        <p:nvSpPr>
          <p:cNvPr id="5" name="TextBox 4">
            <a:extLst>
              <a:ext uri="{FF2B5EF4-FFF2-40B4-BE49-F238E27FC236}">
                <a16:creationId xmlns:a16="http://schemas.microsoft.com/office/drawing/2014/main" id="{14244F24-1D6D-1BD4-F23D-7C43A0558AC3}"/>
              </a:ext>
            </a:extLst>
          </p:cNvPr>
          <p:cNvSpPr txBox="1"/>
          <p:nvPr/>
        </p:nvSpPr>
        <p:spPr>
          <a:xfrm>
            <a:off x="588169" y="3819074"/>
            <a:ext cx="6100762" cy="369332"/>
          </a:xfrm>
          <a:prstGeom prst="rect">
            <a:avLst/>
          </a:prstGeom>
          <a:noFill/>
        </p:spPr>
        <p:txBody>
          <a:bodyPr wrap="square">
            <a:spAutoFit/>
          </a:bodyPr>
          <a:lstStyle/>
          <a:p>
            <a:r>
              <a:rPr lang="en-US" dirty="0"/>
              <a:t>The mean absolute error is: 0.48</a:t>
            </a:r>
          </a:p>
        </p:txBody>
      </p:sp>
    </p:spTree>
    <p:extLst>
      <p:ext uri="{BB962C8B-B14F-4D97-AF65-F5344CB8AC3E}">
        <p14:creationId xmlns:p14="http://schemas.microsoft.com/office/powerpoint/2010/main" val="1729416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6432-AFE2-34BB-4D40-37FCBECA1D5E}"/>
              </a:ext>
            </a:extLst>
          </p:cNvPr>
          <p:cNvSpPr>
            <a:spLocks noGrp="1"/>
          </p:cNvSpPr>
          <p:nvPr>
            <p:ph type="title"/>
          </p:nvPr>
        </p:nvSpPr>
        <p:spPr>
          <a:xfrm>
            <a:off x="1362075" y="1671639"/>
            <a:ext cx="8820150" cy="1204912"/>
          </a:xfrm>
        </p:spPr>
        <p:txBody>
          <a:bodyPr/>
          <a:lstStyle/>
          <a:p>
            <a:pPr algn="ctr"/>
            <a:r>
              <a:rPr lang="en-US" dirty="0"/>
              <a:t>DATA MODELING for SK 622 RMs</a:t>
            </a:r>
          </a:p>
        </p:txBody>
      </p:sp>
      <p:sp>
        <p:nvSpPr>
          <p:cNvPr id="6" name="Slide Number Placeholder 5">
            <a:extLst>
              <a:ext uri="{FF2B5EF4-FFF2-40B4-BE49-F238E27FC236}">
                <a16:creationId xmlns:a16="http://schemas.microsoft.com/office/drawing/2014/main" id="{ECF8AA97-EA90-2002-F7D7-87876229F04E}"/>
              </a:ext>
            </a:extLst>
          </p:cNvPr>
          <p:cNvSpPr>
            <a:spLocks noGrp="1"/>
          </p:cNvSpPr>
          <p:nvPr>
            <p:ph type="sldNum" sz="quarter" idx="12"/>
          </p:nvPr>
        </p:nvSpPr>
        <p:spPr/>
        <p:txBody>
          <a:bodyPr/>
          <a:lstStyle/>
          <a:p>
            <a:fld id="{B5CEABB6-07DC-46E8-9B57-56EC44A396E5}" type="slidenum">
              <a:rPr lang="en-US" smtClean="0"/>
              <a:t>19</a:t>
            </a:fld>
            <a:endParaRPr lang="en-US" dirty="0"/>
          </a:p>
        </p:txBody>
      </p:sp>
    </p:spTree>
    <p:extLst>
      <p:ext uri="{BB962C8B-B14F-4D97-AF65-F5344CB8AC3E}">
        <p14:creationId xmlns:p14="http://schemas.microsoft.com/office/powerpoint/2010/main" val="15929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introduction</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924175"/>
            <a:ext cx="5822213" cy="2519363"/>
          </a:xfrm>
        </p:spPr>
        <p:txBody>
          <a:bodyPr>
            <a:normAutofit/>
          </a:bodyPr>
          <a:lstStyle/>
          <a:p>
            <a:pPr algn="just"/>
            <a:r>
              <a:rPr lang="en-US" sz="2000" dirty="0"/>
              <a:t>The crops, lands, and timing of 622 rural municipalities in Saskatchewan were used in a historical data analysis. Python and </a:t>
            </a:r>
            <a:r>
              <a:rPr lang="en-US" sz="2000" dirty="0" err="1"/>
              <a:t>Geopanda</a:t>
            </a:r>
            <a:r>
              <a:rPr lang="en-US" sz="2000" dirty="0"/>
              <a:t> used unsupervised machine learning clustering to analyze this large cohort.</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CF8DB-D603-7871-8AD4-19B56D48EB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B9D1D12-5C78-1DEE-BEC8-0D0D877514F6}"/>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8777F02B-8D06-A2F9-2C39-CD619D3028C5}"/>
              </a:ext>
            </a:extLst>
          </p:cNvPr>
          <p:cNvSpPr>
            <a:spLocks noGrp="1"/>
          </p:cNvSpPr>
          <p:nvPr>
            <p:ph type="sldNum" sz="quarter" idx="12"/>
          </p:nvPr>
        </p:nvSpPr>
        <p:spPr/>
        <p:txBody>
          <a:bodyPr/>
          <a:lstStyle/>
          <a:p>
            <a:fld id="{B5CEABB6-07DC-46E8-9B57-56EC44A396E5}" type="slidenum">
              <a:rPr lang="en-US" smtClean="0"/>
              <a:t>20</a:t>
            </a:fld>
            <a:endParaRPr lang="en-US" dirty="0"/>
          </a:p>
        </p:txBody>
      </p:sp>
      <p:pic>
        <p:nvPicPr>
          <p:cNvPr id="8" name="Picture 7">
            <a:extLst>
              <a:ext uri="{FF2B5EF4-FFF2-40B4-BE49-F238E27FC236}">
                <a16:creationId xmlns:a16="http://schemas.microsoft.com/office/drawing/2014/main" id="{0CA8B8AA-F620-1E6F-9816-A6C539933686}"/>
              </a:ext>
            </a:extLst>
          </p:cNvPr>
          <p:cNvPicPr>
            <a:picLocks noChangeAspect="1"/>
          </p:cNvPicPr>
          <p:nvPr/>
        </p:nvPicPr>
        <p:blipFill>
          <a:blip r:embed="rId2"/>
          <a:stretch>
            <a:fillRect/>
          </a:stretch>
        </p:blipFill>
        <p:spPr>
          <a:xfrm>
            <a:off x="1247775" y="476250"/>
            <a:ext cx="9696450" cy="5905500"/>
          </a:xfrm>
          <a:prstGeom prst="rect">
            <a:avLst/>
          </a:prstGeom>
        </p:spPr>
      </p:pic>
    </p:spTree>
    <p:extLst>
      <p:ext uri="{BB962C8B-B14F-4D97-AF65-F5344CB8AC3E}">
        <p14:creationId xmlns:p14="http://schemas.microsoft.com/office/powerpoint/2010/main" val="187900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66164" y="150813"/>
            <a:ext cx="10030385" cy="782637"/>
          </a:xfrm>
        </p:spPr>
        <p:txBody>
          <a:bodyPr>
            <a:normAutofit/>
          </a:bodyPr>
          <a:lstStyle/>
          <a:p>
            <a:r>
              <a:rPr lang="en-US" dirty="0"/>
              <a:t>k-means clustering with scikit-learn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466165" y="3609975"/>
            <a:ext cx="2477060" cy="1576387"/>
          </a:xfrm>
        </p:spPr>
        <p:txBody>
          <a:bodyPr vert="horz" lIns="91440" tIns="45720" rIns="91440" bIns="45720" rtlCol="0" anchor="t">
            <a:normAutofit/>
          </a:bodyPr>
          <a:lstStyle/>
          <a:p>
            <a:r>
              <a:rPr lang="en-US" dirty="0"/>
              <a:t> Found the “ Elbow”</a:t>
            </a:r>
            <a:endParaRPr lang="en-ZA"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pic>
        <p:nvPicPr>
          <p:cNvPr id="7" name="Picture 6">
            <a:extLst>
              <a:ext uri="{FF2B5EF4-FFF2-40B4-BE49-F238E27FC236}">
                <a16:creationId xmlns:a16="http://schemas.microsoft.com/office/drawing/2014/main" id="{9A67AC44-1EF8-36B4-B893-677B2DA8CCA0}"/>
              </a:ext>
            </a:extLst>
          </p:cNvPr>
          <p:cNvPicPr>
            <a:picLocks noChangeAspect="1"/>
          </p:cNvPicPr>
          <p:nvPr/>
        </p:nvPicPr>
        <p:blipFill>
          <a:blip r:embed="rId2"/>
          <a:stretch>
            <a:fillRect/>
          </a:stretch>
        </p:blipFill>
        <p:spPr>
          <a:xfrm>
            <a:off x="3405396" y="933450"/>
            <a:ext cx="8483638" cy="5124450"/>
          </a:xfrm>
          <a:prstGeom prst="rect">
            <a:avLst/>
          </a:prstGeom>
        </p:spPr>
      </p:pic>
    </p:spTree>
    <p:extLst>
      <p:ext uri="{BB962C8B-B14F-4D97-AF65-F5344CB8AC3E}">
        <p14:creationId xmlns:p14="http://schemas.microsoft.com/office/powerpoint/2010/main" val="1616245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80999" y="136525"/>
            <a:ext cx="9001126" cy="604836"/>
          </a:xfrm>
        </p:spPr>
        <p:txBody>
          <a:bodyPr>
            <a:normAutofit fontScale="90000"/>
          </a:bodyPr>
          <a:lstStyle/>
          <a:p>
            <a:r>
              <a:rPr lang="en-US" dirty="0"/>
              <a:t>K-Means Clusters in </a:t>
            </a:r>
            <a:r>
              <a:rPr lang="en-US" dirty="0" err="1"/>
              <a:t>Spring_weat</a:t>
            </a:r>
            <a:r>
              <a:rPr lang="en-US" dirty="0"/>
              <a:t> FORSK 622 RMs </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pic>
        <p:nvPicPr>
          <p:cNvPr id="9" name="Picture 8">
            <a:extLst>
              <a:ext uri="{FF2B5EF4-FFF2-40B4-BE49-F238E27FC236}">
                <a16:creationId xmlns:a16="http://schemas.microsoft.com/office/drawing/2014/main" id="{E104A475-7AC4-949E-2C11-EFE3E22CACA4}"/>
              </a:ext>
            </a:extLst>
          </p:cNvPr>
          <p:cNvPicPr>
            <a:picLocks noChangeAspect="1"/>
          </p:cNvPicPr>
          <p:nvPr/>
        </p:nvPicPr>
        <p:blipFill>
          <a:blip r:embed="rId2"/>
          <a:stretch>
            <a:fillRect/>
          </a:stretch>
        </p:blipFill>
        <p:spPr>
          <a:xfrm>
            <a:off x="2552371" y="822325"/>
            <a:ext cx="9295252" cy="5673725"/>
          </a:xfrm>
          <a:prstGeom prst="rect">
            <a:avLst/>
          </a:prstGeom>
        </p:spPr>
      </p:pic>
    </p:spTree>
    <p:extLst>
      <p:ext uri="{BB962C8B-B14F-4D97-AF65-F5344CB8AC3E}">
        <p14:creationId xmlns:p14="http://schemas.microsoft.com/office/powerpoint/2010/main" val="478238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80998" y="136525"/>
            <a:ext cx="11811001" cy="604836"/>
          </a:xfrm>
        </p:spPr>
        <p:txBody>
          <a:bodyPr>
            <a:normAutofit/>
          </a:bodyPr>
          <a:lstStyle/>
          <a:p>
            <a:pPr algn="ctr"/>
            <a:r>
              <a:rPr lang="en-US" dirty="0"/>
              <a:t>Heatmap for </a:t>
            </a:r>
            <a:r>
              <a:rPr lang="en-US" dirty="0" err="1"/>
              <a:t>Spring_weat</a:t>
            </a:r>
            <a:r>
              <a:rPr lang="en-US" dirty="0"/>
              <a:t> in for SK 622 RMs</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pic>
        <p:nvPicPr>
          <p:cNvPr id="4" name="Picture 3" descr="Background pattern&#10;&#10;Description automatically generated">
            <a:extLst>
              <a:ext uri="{FF2B5EF4-FFF2-40B4-BE49-F238E27FC236}">
                <a16:creationId xmlns:a16="http://schemas.microsoft.com/office/drawing/2014/main" id="{4E4A3CBD-E6E0-A280-34FD-B5DA20466DAB}"/>
              </a:ext>
            </a:extLst>
          </p:cNvPr>
          <p:cNvPicPr>
            <a:picLocks noChangeAspect="1"/>
          </p:cNvPicPr>
          <p:nvPr/>
        </p:nvPicPr>
        <p:blipFill>
          <a:blip r:embed="rId2"/>
          <a:stretch>
            <a:fillRect/>
          </a:stretch>
        </p:blipFill>
        <p:spPr>
          <a:xfrm>
            <a:off x="2158423" y="762500"/>
            <a:ext cx="9001126" cy="6095500"/>
          </a:xfrm>
          <a:prstGeom prst="rect">
            <a:avLst/>
          </a:prstGeom>
        </p:spPr>
      </p:pic>
    </p:spTree>
    <p:extLst>
      <p:ext uri="{BB962C8B-B14F-4D97-AF65-F5344CB8AC3E}">
        <p14:creationId xmlns:p14="http://schemas.microsoft.com/office/powerpoint/2010/main" val="346380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28624" y="136525"/>
            <a:ext cx="11334751" cy="604836"/>
          </a:xfrm>
        </p:spPr>
        <p:txBody>
          <a:bodyPr>
            <a:normAutofit/>
          </a:bodyPr>
          <a:lstStyle/>
          <a:p>
            <a:r>
              <a:rPr lang="en-US" dirty="0"/>
              <a:t>Scatter plot for SK 622 RMs(each clusters)</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0CFAD83B-CAA7-5724-F02D-0B15733CCE66}"/>
              </a:ext>
            </a:extLst>
          </p:cNvPr>
          <p:cNvPicPr>
            <a:picLocks noChangeAspect="1"/>
          </p:cNvPicPr>
          <p:nvPr/>
        </p:nvPicPr>
        <p:blipFill>
          <a:blip r:embed="rId2"/>
          <a:stretch>
            <a:fillRect/>
          </a:stretch>
        </p:blipFill>
        <p:spPr>
          <a:xfrm>
            <a:off x="2401798" y="1228725"/>
            <a:ext cx="9021021" cy="5492750"/>
          </a:xfrm>
          <a:prstGeom prst="rect">
            <a:avLst/>
          </a:prstGeom>
        </p:spPr>
      </p:pic>
    </p:spTree>
    <p:extLst>
      <p:ext uri="{BB962C8B-B14F-4D97-AF65-F5344CB8AC3E}">
        <p14:creationId xmlns:p14="http://schemas.microsoft.com/office/powerpoint/2010/main" val="1584166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466165" y="3660774"/>
            <a:ext cx="1486460" cy="1525588"/>
          </a:xfrm>
        </p:spPr>
        <p:txBody>
          <a:bodyPr vert="horz" lIns="91440" tIns="45720" rIns="91440" bIns="45720" rtlCol="0" anchor="t">
            <a:normAutofit/>
          </a:bodyPr>
          <a:lstStyle/>
          <a:p>
            <a:r>
              <a:rPr lang="en-US" dirty="0"/>
              <a:t>Define the features to be used for clustering</a:t>
            </a:r>
            <a:endParaRPr lang="en-ZA" noProof="1"/>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pic>
        <p:nvPicPr>
          <p:cNvPr id="8" name="Picture 7">
            <a:extLst>
              <a:ext uri="{FF2B5EF4-FFF2-40B4-BE49-F238E27FC236}">
                <a16:creationId xmlns:a16="http://schemas.microsoft.com/office/drawing/2014/main" id="{1D6D56CF-6637-EF6E-2CDB-C240D7308264}"/>
              </a:ext>
            </a:extLst>
          </p:cNvPr>
          <p:cNvPicPr>
            <a:picLocks noChangeAspect="1"/>
          </p:cNvPicPr>
          <p:nvPr/>
        </p:nvPicPr>
        <p:blipFill>
          <a:blip r:embed="rId2"/>
          <a:stretch>
            <a:fillRect/>
          </a:stretch>
        </p:blipFill>
        <p:spPr>
          <a:xfrm>
            <a:off x="2209800" y="555625"/>
            <a:ext cx="9801225" cy="5838825"/>
          </a:xfrm>
          <a:prstGeom prst="rect">
            <a:avLst/>
          </a:prstGeom>
        </p:spPr>
      </p:pic>
    </p:spTree>
    <p:extLst>
      <p:ext uri="{BB962C8B-B14F-4D97-AF65-F5344CB8AC3E}">
        <p14:creationId xmlns:p14="http://schemas.microsoft.com/office/powerpoint/2010/main" val="2734298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1092573" y="858976"/>
            <a:ext cx="4179570" cy="1715531"/>
          </a:xfrm>
        </p:spPr>
        <p:txBody>
          <a:bodyPr/>
          <a:lstStyle/>
          <a:p>
            <a:r>
              <a:rPr lang="en-US" dirty="0"/>
              <a:t>results</a:t>
            </a:r>
          </a:p>
        </p:txBody>
      </p:sp>
      <p:sp>
        <p:nvSpPr>
          <p:cNvPr id="3" name="TextBox 2">
            <a:extLst>
              <a:ext uri="{FF2B5EF4-FFF2-40B4-BE49-F238E27FC236}">
                <a16:creationId xmlns:a16="http://schemas.microsoft.com/office/drawing/2014/main" id="{0827F682-E461-48AD-98C9-B9846B11F8B0}"/>
              </a:ext>
            </a:extLst>
          </p:cNvPr>
          <p:cNvSpPr txBox="1"/>
          <p:nvPr/>
        </p:nvSpPr>
        <p:spPr>
          <a:xfrm>
            <a:off x="1466850" y="2761689"/>
            <a:ext cx="9044267" cy="1561005"/>
          </a:xfrm>
          <a:prstGeom prst="rect">
            <a:avLst/>
          </a:prstGeom>
          <a:noFill/>
        </p:spPr>
        <p:txBody>
          <a:bodyPr wrap="square" rtlCol="0">
            <a:spAutoFit/>
          </a:bodyPr>
          <a:lstStyle/>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The sizes of the four clusters are as follows: 0: n = 27.34, 1: n = 20.87; 2: n = 30.66, 3: n = 24.54. The majority of the RMs in the south are in Cluster 3. According to the unsupervised ML, the highest value is in cluster 2.In the north SK, there is an exceptional RM, which also indicates that it belongs to class 3.However, spring wheat's high production is demonstrated in South </a:t>
            </a:r>
            <a:r>
              <a:rPr lang="en-US" sz="1800" dirty="0" err="1">
                <a:effectLst/>
                <a:latin typeface="Calibri" panose="020F0502020204030204" pitchFamily="34" charset="0"/>
                <a:ea typeface="Calibri" panose="020F0502020204030204" pitchFamily="34" charset="0"/>
                <a:cs typeface="Latha" panose="020B0604020202020204" pitchFamily="34" charset="0"/>
              </a:rPr>
              <a:t>Saskechawan</a:t>
            </a:r>
            <a:r>
              <a:rPr lang="en-US" sz="1800" dirty="0">
                <a:effectLst/>
                <a:latin typeface="Calibri" panose="020F0502020204030204" pitchFamily="34" charset="0"/>
                <a:ea typeface="Calibri" panose="020F0502020204030204" pitchFamily="34" charset="0"/>
                <a:cs typeface="Latha" panose="020B0604020202020204" pitchFamily="34" charset="0"/>
              </a:rPr>
              <a:t> </a:t>
            </a:r>
            <a:r>
              <a:rPr lang="en-US" sz="1800" dirty="0" err="1">
                <a:effectLst/>
                <a:latin typeface="Calibri" panose="020F0502020204030204" pitchFamily="34" charset="0"/>
                <a:ea typeface="Calibri" panose="020F0502020204030204" pitchFamily="34" charset="0"/>
                <a:cs typeface="Latha" panose="020B0604020202020204" pitchFamily="34" charset="0"/>
              </a:rPr>
              <a:t>RMs.</a:t>
            </a:r>
            <a:endParaRPr lang="en-US" sz="18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707789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979CA-773A-791C-337B-0C7E9AD674A8}"/>
              </a:ext>
            </a:extLst>
          </p:cNvPr>
          <p:cNvSpPr>
            <a:spLocks noGrp="1"/>
          </p:cNvSpPr>
          <p:nvPr>
            <p:ph type="ctrTitle"/>
          </p:nvPr>
        </p:nvSpPr>
        <p:spPr>
          <a:xfrm>
            <a:off x="6457950" y="332860"/>
            <a:ext cx="4179570" cy="1715531"/>
          </a:xfrm>
        </p:spPr>
        <p:txBody>
          <a:bodyPr/>
          <a:lstStyle/>
          <a:p>
            <a:r>
              <a:rPr lang="en-US" dirty="0"/>
              <a:t>Summery</a:t>
            </a:r>
          </a:p>
        </p:txBody>
      </p:sp>
      <p:sp>
        <p:nvSpPr>
          <p:cNvPr id="4" name="TextBox 3">
            <a:extLst>
              <a:ext uri="{FF2B5EF4-FFF2-40B4-BE49-F238E27FC236}">
                <a16:creationId xmlns:a16="http://schemas.microsoft.com/office/drawing/2014/main" id="{2A55E11B-0527-E80C-FC68-19147698723E}"/>
              </a:ext>
            </a:extLst>
          </p:cNvPr>
          <p:cNvSpPr txBox="1"/>
          <p:nvPr/>
        </p:nvSpPr>
        <p:spPr>
          <a:xfrm>
            <a:off x="1238250" y="2610366"/>
            <a:ext cx="9982200" cy="1477328"/>
          </a:xfrm>
          <a:prstGeom prst="rect">
            <a:avLst/>
          </a:prstGeom>
          <a:noFill/>
        </p:spPr>
        <p:txBody>
          <a:bodyPr wrap="square">
            <a:spAutoFit/>
          </a:bodyPr>
          <a:lstStyle/>
          <a:p>
            <a:pPr algn="just"/>
            <a:r>
              <a:rPr lang="en-US" dirty="0"/>
              <a:t>This project is based on spring wheat data from RM 111 (</a:t>
            </a:r>
            <a:r>
              <a:rPr lang="en-US" dirty="0" err="1"/>
              <a:t>Mapel</a:t>
            </a:r>
            <a:r>
              <a:rPr lang="en-US" dirty="0"/>
              <a:t> Creek), Saskatchewan's most southern RM. I have implemented the most popular unsupervised clustering technique, called K-Means Clustering. I worked with 4 clusters and obtained 14.454352113048293 for </a:t>
            </a:r>
            <a:r>
              <a:rPr lang="en-US" dirty="0" err="1"/>
              <a:t>Kmeans</a:t>
            </a:r>
            <a:r>
              <a:rPr lang="en-US" dirty="0"/>
              <a:t> inertia.</a:t>
            </a:r>
          </a:p>
          <a:p>
            <a:pPr algn="just"/>
            <a:r>
              <a:rPr lang="en-US" dirty="0"/>
              <a:t>1 out of 84 samples were correctly labeled. Accuracy score: 0.01</a:t>
            </a:r>
          </a:p>
          <a:p>
            <a:pPr algn="just"/>
            <a:r>
              <a:rPr lang="en-US" dirty="0"/>
              <a:t>Also, create a geodata map with regular data with the same unique values.</a:t>
            </a:r>
          </a:p>
        </p:txBody>
      </p:sp>
    </p:spTree>
    <p:extLst>
      <p:ext uri="{BB962C8B-B14F-4D97-AF65-F5344CB8AC3E}">
        <p14:creationId xmlns:p14="http://schemas.microsoft.com/office/powerpoint/2010/main" val="192278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759650" y="1398554"/>
            <a:ext cx="8421688" cy="1325563"/>
          </a:xfrm>
        </p:spPr>
        <p:txBody>
          <a:bodyPr/>
          <a:lstStyle/>
          <a:p>
            <a:r>
              <a:rPr lang="en-US" dirty="0"/>
              <a:t>Data Bases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fontScale="92500"/>
          </a:bodyPr>
          <a:lstStyle/>
          <a:p>
            <a:r>
              <a:rPr lang="en-US" dirty="0"/>
              <a:t>rm_crop_yields_1938_2021.csv</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dirty="0"/>
              <a:t>Rural </a:t>
            </a:r>
            <a:r>
              <a:rPr lang="en-US" dirty="0" err="1"/>
              <a:t>Mnicipilaty.shp</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749001" y="571444"/>
            <a:ext cx="3139440" cy="590892"/>
          </a:xfrm>
        </p:spPr>
        <p:txBody>
          <a:bodyPr/>
          <a:lstStyle/>
          <a:p>
            <a:r>
              <a:rPr lang="en-US" dirty="0"/>
              <a:t>data Analysis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Why I chose Spring wheat data?</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4</a:t>
            </a:fld>
            <a:endParaRPr lang="en-US" dirty="0"/>
          </a:p>
        </p:txBody>
      </p:sp>
      <p:pic>
        <p:nvPicPr>
          <p:cNvPr id="10" name="Picture 9">
            <a:extLst>
              <a:ext uri="{FF2B5EF4-FFF2-40B4-BE49-F238E27FC236}">
                <a16:creationId xmlns:a16="http://schemas.microsoft.com/office/drawing/2014/main" id="{61B11572-0DF1-3405-9DFD-97DCAB30597F}"/>
              </a:ext>
            </a:extLst>
          </p:cNvPr>
          <p:cNvPicPr>
            <a:picLocks noChangeAspect="1"/>
          </p:cNvPicPr>
          <p:nvPr/>
        </p:nvPicPr>
        <p:blipFill>
          <a:blip r:embed="rId2"/>
          <a:stretch>
            <a:fillRect/>
          </a:stretch>
        </p:blipFill>
        <p:spPr>
          <a:xfrm>
            <a:off x="1299267" y="2024586"/>
            <a:ext cx="9830013" cy="4514326"/>
          </a:xfrm>
          <a:prstGeom prst="rect">
            <a:avLst/>
          </a:prstGeom>
        </p:spPr>
      </p:pic>
    </p:spTree>
    <p:extLst>
      <p:ext uri="{BB962C8B-B14F-4D97-AF65-F5344CB8AC3E}">
        <p14:creationId xmlns:p14="http://schemas.microsoft.com/office/powerpoint/2010/main" val="343045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219199" y="285384"/>
            <a:ext cx="10210801" cy="609600"/>
          </a:xfrm>
        </p:spPr>
        <p:txBody>
          <a:bodyPr>
            <a:normAutofit fontScale="90000"/>
          </a:bodyPr>
          <a:lstStyle/>
          <a:p>
            <a:r>
              <a:rPr lang="en-US" dirty="0"/>
              <a:t>wheat production across the SK, based on a 1938–2021 database </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5</a:t>
            </a:fld>
            <a:endParaRPr lang="en-ZA" dirty="0"/>
          </a:p>
        </p:txBody>
      </p:sp>
      <p:pic>
        <p:nvPicPr>
          <p:cNvPr id="6" name="Picture 5" descr="Chart, bar chart, histogram&#10;&#10;Description automatically generated">
            <a:extLst>
              <a:ext uri="{FF2B5EF4-FFF2-40B4-BE49-F238E27FC236}">
                <a16:creationId xmlns:a16="http://schemas.microsoft.com/office/drawing/2014/main" id="{C43C99E9-A299-547D-8CAA-088569CA42C9}"/>
              </a:ext>
            </a:extLst>
          </p:cNvPr>
          <p:cNvPicPr>
            <a:picLocks noChangeAspect="1"/>
          </p:cNvPicPr>
          <p:nvPr/>
        </p:nvPicPr>
        <p:blipFill>
          <a:blip r:embed="rId2"/>
          <a:stretch>
            <a:fillRect/>
          </a:stretch>
        </p:blipFill>
        <p:spPr>
          <a:xfrm>
            <a:off x="1428750" y="985261"/>
            <a:ext cx="9191625" cy="5872739"/>
          </a:xfrm>
          <a:prstGeom prst="rect">
            <a:avLst/>
          </a:prstGeom>
        </p:spPr>
      </p:pic>
    </p:spTree>
    <p:extLst>
      <p:ext uri="{BB962C8B-B14F-4D97-AF65-F5344CB8AC3E}">
        <p14:creationId xmlns:p14="http://schemas.microsoft.com/office/powerpoint/2010/main" val="10675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70958" y="532297"/>
            <a:ext cx="5111750" cy="1204912"/>
          </a:xfrm>
        </p:spPr>
        <p:txBody>
          <a:bodyPr/>
          <a:lstStyle/>
          <a:p>
            <a:r>
              <a:rPr lang="en-US" dirty="0"/>
              <a:t>methodology</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838200" y="4040372"/>
            <a:ext cx="10515600" cy="2491056"/>
          </a:xfrm>
        </p:spPr>
        <p:txBody>
          <a:bodyPr vert="horz" lIns="91440" tIns="45720" rIns="91440" bIns="45720" rtlCol="0" anchor="t">
            <a:normAutofit/>
          </a:bodyPr>
          <a:lstStyle/>
          <a:p>
            <a:pPr algn="just"/>
            <a:r>
              <a:rPr lang="en-US" sz="2000" dirty="0"/>
              <a:t>Generating Summary Statistics: Use the describe() method to generate summary statistics such as mean, standard deviation, quartiles, etc. Data were analyzed using the K-Means Clustering method as a technique for performing data groupings. Furthermore, the data classification procedure was based on the degree of each component’s membership. This analysis was performed by using python (pandas, </a:t>
            </a:r>
            <a:r>
              <a:rPr lang="en-US" sz="2000" dirty="0" err="1"/>
              <a:t>numpy</a:t>
            </a:r>
            <a:r>
              <a:rPr lang="en-US" sz="2000" dirty="0"/>
              <a:t>, matplotlib, seaborn) and  </a:t>
            </a:r>
            <a:r>
              <a:rPr lang="en-US" sz="2000" dirty="0" err="1"/>
              <a:t>Geopandas</a:t>
            </a:r>
            <a:r>
              <a:rPr lang="en-US" sz="2000" dirty="0"/>
              <a:t>.</a:t>
            </a:r>
            <a:endParaRPr lang="en-ZA" sz="2000"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8" name="Picture 7" descr="A picture containing chart&#10;&#10;Description automatically generated">
            <a:extLst>
              <a:ext uri="{FF2B5EF4-FFF2-40B4-BE49-F238E27FC236}">
                <a16:creationId xmlns:a16="http://schemas.microsoft.com/office/drawing/2014/main" id="{902EEAB4-659A-F3FF-0CE3-7100CFDB27AD}"/>
              </a:ext>
            </a:extLst>
          </p:cNvPr>
          <p:cNvPicPr>
            <a:picLocks noChangeAspect="1"/>
          </p:cNvPicPr>
          <p:nvPr/>
        </p:nvPicPr>
        <p:blipFill>
          <a:blip r:embed="rId2"/>
          <a:stretch>
            <a:fillRect/>
          </a:stretch>
        </p:blipFill>
        <p:spPr>
          <a:xfrm>
            <a:off x="5039113" y="366032"/>
            <a:ext cx="5926718" cy="3062968"/>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66165" y="695326"/>
            <a:ext cx="5111750" cy="1795460"/>
          </a:xfrm>
        </p:spPr>
        <p:txBody>
          <a:bodyPr>
            <a:normAutofit fontScale="90000"/>
          </a:bodyPr>
          <a:lstStyle/>
          <a:p>
            <a:r>
              <a:rPr lang="en-US" dirty="0"/>
              <a:t>Finding</a:t>
            </a:r>
            <a:br>
              <a:rPr lang="en-US" dirty="0"/>
            </a:br>
            <a:r>
              <a:rPr lang="en-US" dirty="0"/>
              <a:t>A</a:t>
            </a:r>
            <a:br>
              <a:rPr lang="en-US" dirty="0"/>
            </a:br>
            <a:r>
              <a:rPr lang="en-US" dirty="0"/>
              <a:t>RM </a:t>
            </a:r>
            <a:br>
              <a:rPr lang="en-US" dirty="0"/>
            </a:br>
            <a:r>
              <a:rPr lang="en-US" dirty="0" err="1"/>
              <a:t>FoR</a:t>
            </a:r>
            <a:br>
              <a:rPr lang="en-US" dirty="0"/>
            </a:br>
            <a:r>
              <a:rPr lang="en-US" dirty="0"/>
              <a:t>Modeling</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9" name="Picture 8" descr="A picture containing chart&#10;&#10;Description automatically generated">
            <a:extLst>
              <a:ext uri="{FF2B5EF4-FFF2-40B4-BE49-F238E27FC236}">
                <a16:creationId xmlns:a16="http://schemas.microsoft.com/office/drawing/2014/main" id="{D0F4A834-8BDB-2FD4-770B-47828C60D30E}"/>
              </a:ext>
            </a:extLst>
          </p:cNvPr>
          <p:cNvPicPr>
            <a:picLocks noChangeAspect="1"/>
          </p:cNvPicPr>
          <p:nvPr/>
        </p:nvPicPr>
        <p:blipFill>
          <a:blip r:embed="rId2"/>
          <a:stretch>
            <a:fillRect/>
          </a:stretch>
        </p:blipFill>
        <p:spPr>
          <a:xfrm>
            <a:off x="3000374" y="354341"/>
            <a:ext cx="9069109" cy="5851196"/>
          </a:xfrm>
          <a:prstGeom prst="rect">
            <a:avLst/>
          </a:prstGeom>
        </p:spPr>
      </p:pic>
    </p:spTree>
    <p:extLst>
      <p:ext uri="{BB962C8B-B14F-4D97-AF65-F5344CB8AC3E}">
        <p14:creationId xmlns:p14="http://schemas.microsoft.com/office/powerpoint/2010/main" val="3501156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69014" y="744279"/>
            <a:ext cx="3247442" cy="2270051"/>
          </a:xfrm>
        </p:spPr>
        <p:txBody>
          <a:bodyPr>
            <a:normAutofit/>
          </a:bodyPr>
          <a:lstStyle/>
          <a:p>
            <a:r>
              <a:rPr lang="en-US" dirty="0"/>
              <a:t>Time Series Forecasting RM 111 maple CREEK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1" name="Picture 10">
            <a:extLst>
              <a:ext uri="{FF2B5EF4-FFF2-40B4-BE49-F238E27FC236}">
                <a16:creationId xmlns:a16="http://schemas.microsoft.com/office/drawing/2014/main" id="{58F2D335-042E-47CE-456E-D95882C4DA4A}"/>
              </a:ext>
            </a:extLst>
          </p:cNvPr>
          <p:cNvPicPr>
            <a:picLocks noChangeAspect="1"/>
          </p:cNvPicPr>
          <p:nvPr/>
        </p:nvPicPr>
        <p:blipFill>
          <a:blip r:embed="rId2"/>
          <a:stretch>
            <a:fillRect/>
          </a:stretch>
        </p:blipFill>
        <p:spPr>
          <a:xfrm>
            <a:off x="3640725" y="968072"/>
            <a:ext cx="8446500" cy="4641315"/>
          </a:xfrm>
          <a:prstGeom prst="rect">
            <a:avLst/>
          </a:prstGeom>
        </p:spPr>
      </p:pic>
      <p:pic>
        <p:nvPicPr>
          <p:cNvPr id="16" name="Picture 15">
            <a:extLst>
              <a:ext uri="{FF2B5EF4-FFF2-40B4-BE49-F238E27FC236}">
                <a16:creationId xmlns:a16="http://schemas.microsoft.com/office/drawing/2014/main" id="{5A2F3B45-E1B0-A693-CE00-8B9C3439AE58}"/>
              </a:ext>
            </a:extLst>
          </p:cNvPr>
          <p:cNvPicPr>
            <a:picLocks noChangeAspect="1"/>
          </p:cNvPicPr>
          <p:nvPr/>
        </p:nvPicPr>
        <p:blipFill>
          <a:blip r:embed="rId3"/>
          <a:stretch>
            <a:fillRect/>
          </a:stretch>
        </p:blipFill>
        <p:spPr>
          <a:xfrm>
            <a:off x="5224196" y="3014330"/>
            <a:ext cx="1743607" cy="365792"/>
          </a:xfrm>
          <a:prstGeom prst="rect">
            <a:avLst/>
          </a:prstGeom>
        </p:spPr>
      </p:pic>
    </p:spTree>
    <p:extLst>
      <p:ext uri="{BB962C8B-B14F-4D97-AF65-F5344CB8AC3E}">
        <p14:creationId xmlns:p14="http://schemas.microsoft.com/office/powerpoint/2010/main" val="486610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169581" y="829467"/>
            <a:ext cx="10632558" cy="669724"/>
          </a:xfrm>
        </p:spPr>
        <p:txBody>
          <a:bodyPr>
            <a:normAutofit/>
          </a:bodyPr>
          <a:lstStyle/>
          <a:p>
            <a:r>
              <a:rPr lang="en-US" dirty="0"/>
              <a:t>DATA MODELING for RM 111, maple CREEK</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063255" y="1796902"/>
            <a:ext cx="9871445" cy="2634548"/>
          </a:xfrm>
        </p:spPr>
        <p:txBody>
          <a:bodyPr vert="horz" lIns="91440" tIns="45720" rIns="91440" bIns="45720" rtlCol="0" anchor="t">
            <a:normAutofit/>
          </a:bodyPr>
          <a:lstStyle/>
          <a:p>
            <a:r>
              <a:rPr lang="en-US" sz="2000" dirty="0"/>
              <a:t>Unsupervised machine learning algorithms are also useful for understanding the relationships between different variables in a dataset. For example, you can use clustering algorithms such as K-Means to identify clusters of similar points in a dataset</a:t>
            </a:r>
          </a:p>
          <a:p>
            <a:r>
              <a:rPr lang="en-US" sz="2000" dirty="0"/>
              <a:t>Define the features to be used for clustering</a:t>
            </a:r>
            <a:endParaRPr lang="en-ZA" sz="2000" noProof="1"/>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4254232448"/>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969</TotalTime>
  <Words>734</Words>
  <Application>Microsoft Office PowerPoint</Application>
  <PresentationFormat>Widescreen</PresentationFormat>
  <Paragraphs>74</Paragraphs>
  <Slides>28</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Liberation Serif</vt:lpstr>
      <vt:lpstr>Tenorite</vt:lpstr>
      <vt:lpstr>Monoline</vt:lpstr>
      <vt:lpstr>Predict and map wheat production across the SK, based on a 1938–2021 database using an unsupervised machine learning clustering approach.</vt:lpstr>
      <vt:lpstr>introduction</vt:lpstr>
      <vt:lpstr>Data Bases</vt:lpstr>
      <vt:lpstr>data Analysis</vt:lpstr>
      <vt:lpstr>wheat production across the SK, based on a 1938–2021 database </vt:lpstr>
      <vt:lpstr>methodology</vt:lpstr>
      <vt:lpstr>Finding A RM  FoR Modeling</vt:lpstr>
      <vt:lpstr>Time Series Forecasting RM 111 maple CREEK</vt:lpstr>
      <vt:lpstr>DATA MODELING for RM 111, maple CREEK</vt:lpstr>
      <vt:lpstr>Create A Model for Spring-Weat in  RM 111 maple CREEK</vt:lpstr>
      <vt:lpstr>DATA MODELING for SK 622 RMs -Histogram</vt:lpstr>
      <vt:lpstr>DATA MODELING for SK 622 RMs – BY Year</vt:lpstr>
      <vt:lpstr>Time Series Forecasting RM 111 maple CREEK</vt:lpstr>
      <vt:lpstr>Linear regression forecasting for Spring_weat in RM 111, maple CREEK</vt:lpstr>
      <vt:lpstr>k-means clustering with scikit-learn</vt:lpstr>
      <vt:lpstr>K-Means Clusters for Spring_weat in RM 111, maple CREEK</vt:lpstr>
      <vt:lpstr>TO FIND MEA generate data added with noise</vt:lpstr>
      <vt:lpstr>assume that we have made a model to predict the y values for each x in our dataset.  Sinusoidal data with noise + prediction </vt:lpstr>
      <vt:lpstr>DATA MODELING for SK 622 RMs</vt:lpstr>
      <vt:lpstr>PowerPoint Presentation</vt:lpstr>
      <vt:lpstr>k-means clustering with scikit-learn</vt:lpstr>
      <vt:lpstr>K-Means Clusters in Spring_weat FORSK 622 RMs </vt:lpstr>
      <vt:lpstr>Heatmap for Spring_weat in for SK 622 RMs</vt:lpstr>
      <vt:lpstr>Scatter plot for SK 622 RMs(each clusters)</vt:lpstr>
      <vt:lpstr>PowerPoint Presentation</vt:lpstr>
      <vt:lpstr>results</vt:lpstr>
      <vt:lpstr>Summery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Hewage, Viraj SBP</dc:creator>
  <cp:lastModifiedBy>Hewage, Viraj SBP</cp:lastModifiedBy>
  <cp:revision>6</cp:revision>
  <dcterms:created xsi:type="dcterms:W3CDTF">2023-02-28T04:11:17Z</dcterms:created>
  <dcterms:modified xsi:type="dcterms:W3CDTF">2023-03-12T21:31:04Z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